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8" r:id="rId4"/>
    <p:sldId id="265" r:id="rId5"/>
    <p:sldId id="259" r:id="rId6"/>
    <p:sldId id="272" r:id="rId7"/>
    <p:sldId id="262" r:id="rId8"/>
    <p:sldId id="260" r:id="rId9"/>
    <p:sldId id="261" r:id="rId10"/>
    <p:sldId id="282" r:id="rId11"/>
    <p:sldId id="269" r:id="rId12"/>
    <p:sldId id="270" r:id="rId13"/>
    <p:sldId id="281" r:id="rId14"/>
    <p:sldId id="276" r:id="rId15"/>
    <p:sldId id="273" r:id="rId1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2929"/>
    <a:srgbClr val="81B814"/>
    <a:srgbClr val="FF0000"/>
    <a:srgbClr val="CCFFFF"/>
    <a:srgbClr val="A50021"/>
    <a:srgbClr val="FF0066"/>
    <a:srgbClr val="003399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8" autoAdjust="0"/>
    <p:restoredTop sz="94776" autoAdjust="0"/>
  </p:normalViewPr>
  <p:slideViewPr>
    <p:cSldViewPr>
      <p:cViewPr varScale="1">
        <p:scale>
          <a:sx n="41" d="100"/>
          <a:sy n="41" d="100"/>
        </p:scale>
        <p:origin x="-1320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7831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ED3C4EE-EC2F-4F18-A17A-BDC82415DCEE}" type="slidenum">
              <a:rPr lang="en-US" altLang="zh-CN"/>
              <a:pPr/>
              <a:t>‹#›</a:t>
            </a:fld>
            <a:endParaRPr lang="en-US" altLang="zh-CN"/>
          </a:p>
        </p:txBody>
      </p:sp>
      <p:grpSp>
        <p:nvGrpSpPr>
          <p:cNvPr id="77832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77833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7834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7835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7836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7837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7838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7839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7840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7841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7842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7843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7844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7845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7846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7847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7848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7849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7850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7851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7852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7853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7854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7855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7856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7857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7858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7859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7860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7861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7862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7863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7864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40F540-12A8-4568-A38E-D0AAD34FEFA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90075129"/>
      </p:ext>
    </p:extLst>
  </p:cSld>
  <p:clrMapOvr>
    <a:masterClrMapping/>
  </p:clrMapOvr>
  <p:transition spd="slow">
    <p:pull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764B19-EFDF-45D3-B490-9CAF30915AF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2131901"/>
      </p:ext>
    </p:extLst>
  </p:cSld>
  <p:clrMapOvr>
    <a:masterClrMapping/>
  </p:clrMapOvr>
  <p:transition spd="slow">
    <p:pull dir="r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719263"/>
            <a:ext cx="8229600" cy="441166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26A00F4-810E-4BAC-880F-58F0AE5E791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06034259"/>
      </p:ext>
    </p:extLst>
  </p:cSld>
  <p:clrMapOvr>
    <a:masterClrMapping/>
  </p:clrMapOvr>
  <p:transition spd="slow">
    <p:pull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DF185D-0014-4435-A310-D15951D19D1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61267756"/>
      </p:ext>
    </p:extLst>
  </p:cSld>
  <p:clrMapOvr>
    <a:masterClrMapping/>
  </p:clrMapOvr>
  <p:transition spd="slow">
    <p:pull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7AFFFD-81BA-4DE0-A4D5-F210E61343B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46575396"/>
      </p:ext>
    </p:extLst>
  </p:cSld>
  <p:clrMapOvr>
    <a:masterClrMapping/>
  </p:clrMapOvr>
  <p:transition spd="slow">
    <p:pull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956E52-5F9F-4787-9219-F80E29403ED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8896787"/>
      </p:ext>
    </p:extLst>
  </p:cSld>
  <p:clrMapOvr>
    <a:masterClrMapping/>
  </p:clrMapOvr>
  <p:transition spd="slow">
    <p:pull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CD37E9-B4A3-4ED1-A6C4-92274807950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01300642"/>
      </p:ext>
    </p:extLst>
  </p:cSld>
  <p:clrMapOvr>
    <a:masterClrMapping/>
  </p:clrMapOvr>
  <p:transition spd="slow">
    <p:pull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9102EE-D6E8-4C41-AF56-605CFDA94DF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23688455"/>
      </p:ext>
    </p:extLst>
  </p:cSld>
  <p:clrMapOvr>
    <a:masterClrMapping/>
  </p:clrMapOvr>
  <p:transition spd="slow">
    <p:pull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29B569-30E0-4CE3-B682-3B049E2BA87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51252733"/>
      </p:ext>
    </p:extLst>
  </p:cSld>
  <p:clrMapOvr>
    <a:masterClrMapping/>
  </p:clrMapOvr>
  <p:transition spd="slow">
    <p:pull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57CC4A-2FFE-48A0-AA65-5614C20F112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26653432"/>
      </p:ext>
    </p:extLst>
  </p:cSld>
  <p:clrMapOvr>
    <a:masterClrMapping/>
  </p:clrMapOvr>
  <p:transition spd="slow">
    <p:pull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5F6DC7-C346-4784-9FC5-F909671AA38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02838569"/>
      </p:ext>
    </p:extLst>
  </p:cSld>
  <p:clrMapOvr>
    <a:masterClrMapping/>
  </p:clrMapOvr>
  <p:transition spd="slow">
    <p:pull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 altLang="zh-CN"/>
          </a:p>
        </p:txBody>
      </p:sp>
      <p:sp>
        <p:nvSpPr>
          <p:cNvPr id="7680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 altLang="zh-CN"/>
          </a:p>
        </p:txBody>
      </p:sp>
      <p:sp>
        <p:nvSpPr>
          <p:cNvPr id="7680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753D1109-1D00-44C8-8C67-E2CBE453AEA7}" type="slidenum">
              <a:rPr lang="en-US" altLang="zh-CN"/>
              <a:pPr/>
              <a:t>‹#›</a:t>
            </a:fld>
            <a:endParaRPr lang="en-US" altLang="zh-CN"/>
          </a:p>
        </p:txBody>
      </p:sp>
      <p:grpSp>
        <p:nvGrpSpPr>
          <p:cNvPr id="76808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76809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10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11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12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13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14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15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16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17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18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19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20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21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22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23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24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25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26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27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28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29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30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31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32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33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34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35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36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37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38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839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ransition spd="slow">
    <p:pull dir="ru"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  <a:ea typeface="+mn-ea"/>
        </a:defRPr>
      </a:lvl2pPr>
      <a:lvl3pPr marL="987425" indent="-2936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  <a:ea typeface="+mn-ea"/>
        </a:defRPr>
      </a:lvl3pPr>
      <a:lvl4pPr marL="1281113" indent="-2921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4pPr>
      <a:lvl5pPr marL="15986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35150" y="1484313"/>
            <a:ext cx="6192838" cy="871537"/>
          </a:xfrm>
        </p:spPr>
        <p:txBody>
          <a:bodyPr/>
          <a:lstStyle/>
          <a:p>
            <a:r>
              <a:rPr lang="en-US" altLang="zh-CN">
                <a:solidFill>
                  <a:srgbClr val="FF0066"/>
                </a:solidFill>
              </a:rPr>
              <a:t>Unit 5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2924175"/>
            <a:ext cx="7696200" cy="3241675"/>
          </a:xfrm>
        </p:spPr>
        <p:txBody>
          <a:bodyPr/>
          <a:lstStyle/>
          <a:p>
            <a:r>
              <a:rPr lang="en-US" altLang="zh-CN" sz="4000">
                <a:solidFill>
                  <a:schemeClr val="tx2"/>
                </a:solidFill>
                <a:latin typeface="Times New Roman" pitchFamily="18" charset="0"/>
              </a:rPr>
              <a:t>If you go to the party, you will have a great time!</a:t>
            </a:r>
          </a:p>
          <a:p>
            <a:r>
              <a:rPr lang="en-US" altLang="zh-CN" sz="4000">
                <a:solidFill>
                  <a:srgbClr val="003399"/>
                </a:solidFill>
                <a:latin typeface="Times New Roman" pitchFamily="18" charset="0"/>
              </a:rPr>
              <a:t>(section B)</a:t>
            </a: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574675"/>
          </a:xfrm>
        </p:spPr>
        <p:txBody>
          <a:bodyPr/>
          <a:lstStyle/>
          <a:p>
            <a:r>
              <a:rPr lang="en-US" altLang="zh-CN" sz="3500" b="0">
                <a:solidFill>
                  <a:srgbClr val="FF0066"/>
                </a:solidFill>
              </a:rPr>
              <a:t>True or False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685800"/>
            <a:ext cx="8915400" cy="57150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zh-CN" b="1"/>
              <a:t>Becoming a professional athlete is a dream job for many young people.(   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zh-CN" b="1"/>
              <a:t>People all over the world will know you if you become an athlete.(   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zh-CN" b="1"/>
              <a:t>Many people can have the chance to give money to schools and charities.(   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zh-CN" b="1"/>
              <a:t>You will have more free time if you become famous.(   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zh-CN" b="1"/>
              <a:t>Many famous people are not happy.(    )</a:t>
            </a:r>
          </a:p>
        </p:txBody>
      </p:sp>
      <p:sp>
        <p:nvSpPr>
          <p:cNvPr id="72708" name="Text Box 4"/>
          <p:cNvSpPr txBox="1">
            <a:spLocks noChangeArrowheads="1"/>
          </p:cNvSpPr>
          <p:nvPr/>
        </p:nvSpPr>
        <p:spPr bwMode="auto">
          <a:xfrm>
            <a:off x="2819400" y="1524000"/>
            <a:ext cx="457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66"/>
                </a:solidFill>
                <a:latin typeface="Verdana" pitchFamily="34" charset="0"/>
              </a:rPr>
              <a:t>T</a:t>
            </a:r>
          </a:p>
        </p:txBody>
      </p:sp>
      <p:sp>
        <p:nvSpPr>
          <p:cNvPr id="72709" name="Text Box 5"/>
          <p:cNvSpPr txBox="1">
            <a:spLocks noChangeArrowheads="1"/>
          </p:cNvSpPr>
          <p:nvPr/>
        </p:nvSpPr>
        <p:spPr bwMode="auto">
          <a:xfrm>
            <a:off x="7924800" y="2514600"/>
            <a:ext cx="533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66"/>
                </a:solidFill>
                <a:latin typeface="Verdana" pitchFamily="34" charset="0"/>
              </a:rPr>
              <a:t>F</a:t>
            </a:r>
          </a:p>
        </p:txBody>
      </p:sp>
      <p:sp>
        <p:nvSpPr>
          <p:cNvPr id="72710" name="Text Box 6"/>
          <p:cNvSpPr txBox="1">
            <a:spLocks noChangeArrowheads="1"/>
          </p:cNvSpPr>
          <p:nvPr/>
        </p:nvSpPr>
        <p:spPr bwMode="auto">
          <a:xfrm>
            <a:off x="3200400" y="3886200"/>
            <a:ext cx="533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66"/>
                </a:solidFill>
                <a:latin typeface="Verdana" pitchFamily="34" charset="0"/>
              </a:rPr>
              <a:t>F</a:t>
            </a:r>
          </a:p>
        </p:txBody>
      </p:sp>
      <p:sp>
        <p:nvSpPr>
          <p:cNvPr id="72711" name="Text Box 7"/>
          <p:cNvSpPr txBox="1">
            <a:spLocks noChangeArrowheads="1"/>
          </p:cNvSpPr>
          <p:nvPr/>
        </p:nvSpPr>
        <p:spPr bwMode="auto">
          <a:xfrm>
            <a:off x="4876800" y="4876800"/>
            <a:ext cx="609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66"/>
                </a:solidFill>
                <a:latin typeface="Verdana" pitchFamily="34" charset="0"/>
              </a:rPr>
              <a:t>F</a:t>
            </a:r>
          </a:p>
        </p:txBody>
      </p:sp>
      <p:sp>
        <p:nvSpPr>
          <p:cNvPr id="72712" name="Text Box 8"/>
          <p:cNvSpPr txBox="1">
            <a:spLocks noChangeArrowheads="1"/>
          </p:cNvSpPr>
          <p:nvPr/>
        </p:nvSpPr>
        <p:spPr bwMode="auto">
          <a:xfrm>
            <a:off x="2743200" y="5867400"/>
            <a:ext cx="609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66"/>
                </a:solidFill>
                <a:latin typeface="Verdana" pitchFamily="34" charset="0"/>
              </a:rPr>
              <a:t>T</a:t>
            </a: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2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2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2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2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2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8" grpId="0" autoUpdateAnimBg="0"/>
      <p:bldP spid="72709" grpId="0" autoUpdateAnimBg="0"/>
      <p:bldP spid="72710" grpId="0" autoUpdateAnimBg="0"/>
      <p:bldP spid="72711" grpId="0" autoUpdateAnimBg="0"/>
      <p:bldP spid="72712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Oval 4"/>
          <p:cNvSpPr>
            <a:spLocks noChangeArrowheads="1"/>
          </p:cNvSpPr>
          <p:nvPr/>
        </p:nvSpPr>
        <p:spPr bwMode="auto">
          <a:xfrm>
            <a:off x="0" y="381000"/>
            <a:ext cx="914400" cy="685800"/>
          </a:xfrm>
          <a:prstGeom prst="ellipse">
            <a:avLst/>
          </a:prstGeom>
          <a:solidFill>
            <a:srgbClr val="FF00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3494088"/>
          </a:xfrm>
        </p:spPr>
        <p:txBody>
          <a:bodyPr/>
          <a:lstStyle/>
          <a:p>
            <a:r>
              <a:rPr lang="en-US" altLang="zh-CN" b="0">
                <a:solidFill>
                  <a:srgbClr val="003399"/>
                </a:solidFill>
              </a:rPr>
              <a:t>3b</a:t>
            </a:r>
            <a:r>
              <a:rPr lang="en-US" altLang="zh-CN"/>
              <a:t>  </a:t>
            </a:r>
            <a:r>
              <a:rPr lang="en-US" altLang="zh-CN" sz="3000" b="0"/>
              <a:t>Do you think Michael decided     to become a soccer player?      Complete the letter from Michael to  the soccer team agent Mr Brown. </a:t>
            </a:r>
            <a:r>
              <a:rPr lang="en-US" altLang="zh-CN" sz="3000" b="0">
                <a:solidFill>
                  <a:srgbClr val="FF0066"/>
                </a:solidFill>
              </a:rPr>
              <a:t>Decide</a:t>
            </a:r>
            <a:r>
              <a:rPr lang="en-US" altLang="zh-CN" sz="3000" b="0"/>
              <a:t> if he joined the Lions or not</a:t>
            </a:r>
            <a:r>
              <a:rPr lang="en-US" altLang="zh-CN"/>
              <a:t>.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0" y="3429000"/>
            <a:ext cx="9906000" cy="338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A50021"/>
                </a:solidFill>
                <a:latin typeface="Verdana" pitchFamily="34" charset="0"/>
              </a:rPr>
              <a:t>Language needed:</a:t>
            </a:r>
          </a:p>
          <a:p>
            <a:pPr>
              <a:spcBef>
                <a:spcPct val="50000"/>
              </a:spcBef>
            </a:pPr>
            <a:r>
              <a:rPr lang="en-US" altLang="zh-CN" sz="3600" b="1">
                <a:latin typeface="Verdana" pitchFamily="34" charset="0"/>
              </a:rPr>
              <a:t>If I join the team, I</a:t>
            </a:r>
            <a:r>
              <a:rPr lang="en-US" altLang="zh-CN" sz="3600" b="1">
                <a:latin typeface="Arial"/>
              </a:rPr>
              <a:t>’</a:t>
            </a:r>
            <a:r>
              <a:rPr lang="en-US" altLang="zh-CN" sz="3600" b="1">
                <a:latin typeface="Verdana" pitchFamily="34" charset="0"/>
              </a:rPr>
              <a:t>ll be able to …, but I won</a:t>
            </a:r>
            <a:r>
              <a:rPr lang="en-US" altLang="zh-CN" sz="3600" b="1">
                <a:latin typeface="Arial"/>
              </a:rPr>
              <a:t>’</a:t>
            </a:r>
            <a:r>
              <a:rPr lang="en-US" altLang="zh-CN" sz="3600" b="1">
                <a:latin typeface="Verdana" pitchFamily="34" charset="0"/>
              </a:rPr>
              <a:t>t be able to …. </a:t>
            </a:r>
          </a:p>
          <a:p>
            <a:pPr>
              <a:spcBef>
                <a:spcPct val="50000"/>
              </a:spcBef>
            </a:pPr>
            <a:r>
              <a:rPr lang="en-US" altLang="zh-CN" sz="3600" b="1">
                <a:latin typeface="Verdana" pitchFamily="34" charset="0"/>
              </a:rPr>
              <a:t>If I don</a:t>
            </a:r>
            <a:r>
              <a:rPr lang="en-US" altLang="zh-CN" sz="3600" b="1">
                <a:latin typeface="Arial"/>
              </a:rPr>
              <a:t>’</a:t>
            </a:r>
            <a:r>
              <a:rPr lang="en-US" altLang="zh-CN" sz="3600" b="1">
                <a:latin typeface="Verdana" pitchFamily="34" charset="0"/>
              </a:rPr>
              <a:t>t join the team, I won</a:t>
            </a:r>
            <a:r>
              <a:rPr lang="en-US" altLang="zh-CN" sz="3600" b="1">
                <a:latin typeface="Arial"/>
              </a:rPr>
              <a:t>’</a:t>
            </a:r>
            <a:r>
              <a:rPr lang="en-US" altLang="zh-CN" sz="3600" b="1">
                <a:latin typeface="Verdana" pitchFamily="34" charset="0"/>
              </a:rPr>
              <a:t>t be able to …, but I</a:t>
            </a:r>
            <a:r>
              <a:rPr lang="en-US" altLang="zh-CN" sz="3600" b="1">
                <a:latin typeface="Arial"/>
              </a:rPr>
              <a:t>’</a:t>
            </a:r>
            <a:r>
              <a:rPr lang="en-US" altLang="zh-CN" sz="3600" b="1">
                <a:latin typeface="Verdana" pitchFamily="34" charset="0"/>
              </a:rPr>
              <a:t>ll be able to ….</a:t>
            </a: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04800" y="352425"/>
            <a:ext cx="8610600" cy="615315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700"/>
              <a:t>   </a:t>
            </a:r>
            <a:r>
              <a:rPr lang="en-US" altLang="zh-CN" sz="3400" b="1"/>
              <a:t>Dear Mr Brown,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3400" b="1"/>
              <a:t>         I have decided that I (will / won’t) _____ join the Lions. If I join the team, __________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3400" b="1"/>
              <a:t> _________________________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3400" b="1"/>
              <a:t> _________________________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3400" b="1"/>
              <a:t> _______________________ 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altLang="zh-CN" sz="3400" b="1"/>
          </a:p>
          <a:p>
            <a:pPr algn="r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3400" b="1"/>
              <a:t>                                                                      Sincerely,</a:t>
            </a:r>
          </a:p>
          <a:p>
            <a:pPr algn="r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3400" b="1"/>
              <a:t>________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3400" b="1"/>
              <a:t>                                                          </a:t>
            </a:r>
          </a:p>
        </p:txBody>
      </p:sp>
      <p:sp>
        <p:nvSpPr>
          <p:cNvPr id="16389" name="AutoShape 5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8686800" y="6477000"/>
            <a:ext cx="457200" cy="3810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449263" y="-762000"/>
            <a:ext cx="8243887" cy="1524000"/>
          </a:xfrm>
        </p:spPr>
        <p:txBody>
          <a:bodyPr/>
          <a:lstStyle/>
          <a:p>
            <a:r>
              <a:rPr lang="en-US" altLang="zh-CN" b="0">
                <a:solidFill>
                  <a:srgbClr val="FF0066"/>
                </a:solidFill>
              </a:rPr>
              <a:t>Summing-up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28600" y="685800"/>
            <a:ext cx="9372600" cy="59436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3400" b="1"/>
              <a:t>      Everything has its advantage (</a:t>
            </a:r>
            <a:r>
              <a:rPr lang="zh-CN" altLang="en-US" sz="3400" b="1">
                <a:solidFill>
                  <a:schemeClr val="tx2"/>
                </a:solidFill>
              </a:rPr>
              <a:t>好处</a:t>
            </a:r>
            <a:r>
              <a:rPr lang="en-US" altLang="zh-CN" sz="3400"/>
              <a:t>)</a:t>
            </a:r>
            <a:r>
              <a:rPr lang="en-US" altLang="zh-CN" sz="3400" b="1"/>
              <a:t>and also has its disadvantage (</a:t>
            </a:r>
            <a:r>
              <a:rPr lang="zh-CN" altLang="en-US" sz="3400" b="1">
                <a:solidFill>
                  <a:schemeClr val="tx2"/>
                </a:solidFill>
              </a:rPr>
              <a:t>弊端</a:t>
            </a:r>
            <a:r>
              <a:rPr lang="en-US" altLang="zh-CN" sz="3400" b="1"/>
              <a:t>). If we get something , we’ll lose something at the same time. So sometimes it’s hard for us to make a decision (</a:t>
            </a:r>
            <a:r>
              <a:rPr lang="zh-CN" altLang="en-US" sz="3400" b="1">
                <a:solidFill>
                  <a:schemeClr val="tx2"/>
                </a:solidFill>
              </a:rPr>
              <a:t>作决定</a:t>
            </a:r>
            <a:r>
              <a:rPr lang="en-US" altLang="zh-CN" sz="3400" b="1"/>
              <a:t>). But,first of all,we must know clearly what’s the most important thing to us and cherish (</a:t>
            </a:r>
            <a:r>
              <a:rPr lang="zh-CN" altLang="en-US" sz="3400" b="1">
                <a:solidFill>
                  <a:schemeClr val="tx2"/>
                </a:solidFill>
              </a:rPr>
              <a:t>珍惜</a:t>
            </a:r>
            <a:r>
              <a:rPr lang="en-US" altLang="zh-CN" sz="3400" b="1"/>
              <a:t>) the things we own (</a:t>
            </a:r>
            <a:r>
              <a:rPr lang="zh-CN" altLang="en-US" sz="3400" b="1">
                <a:solidFill>
                  <a:schemeClr val="tx2"/>
                </a:solidFill>
              </a:rPr>
              <a:t>拥有</a:t>
            </a:r>
            <a:r>
              <a:rPr lang="en-US" altLang="zh-CN" sz="3400" b="1"/>
              <a:t>) now.</a:t>
            </a:r>
          </a:p>
        </p:txBody>
      </p:sp>
    </p:spTree>
  </p:cSld>
  <p:clrMapOvr>
    <a:masterClrMapping/>
  </p:clrMapOvr>
  <p:transition spd="slow">
    <p:pull dir="r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0">
                <a:solidFill>
                  <a:srgbClr val="FF0066"/>
                </a:solidFill>
              </a:rPr>
              <a:t>Homework</a:t>
            </a:r>
            <a:r>
              <a:rPr lang="en-US" altLang="zh-CN" b="0"/>
              <a:t> 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447800"/>
            <a:ext cx="8763000" cy="46085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zh-CN" sz="3400" b="1"/>
              <a:t>        Write about your own plans using sentences with “</a:t>
            </a:r>
            <a:r>
              <a:rPr lang="en-US" altLang="zh-CN" sz="3400" b="1">
                <a:solidFill>
                  <a:srgbClr val="FF0066"/>
                </a:solidFill>
              </a:rPr>
              <a:t>if</a:t>
            </a:r>
            <a:r>
              <a:rPr lang="en-US" altLang="zh-CN" sz="3400" b="1"/>
              <a:t>”,  “</a:t>
            </a:r>
            <a:r>
              <a:rPr lang="en-US" altLang="zh-CN" sz="3400" b="1">
                <a:solidFill>
                  <a:srgbClr val="FF0066"/>
                </a:solidFill>
              </a:rPr>
              <a:t>will</a:t>
            </a:r>
            <a:r>
              <a:rPr lang="en-US" altLang="zh-CN" sz="3400" b="1"/>
              <a:t>”</a:t>
            </a:r>
            <a:r>
              <a:rPr lang="en-US" altLang="zh-CN" sz="3400" b="1">
                <a:solidFill>
                  <a:srgbClr val="FF0066"/>
                </a:solidFill>
              </a:rPr>
              <a:t> </a:t>
            </a:r>
            <a:r>
              <a:rPr lang="en-US" altLang="zh-CN" sz="3400" b="1"/>
              <a:t>and</a:t>
            </a:r>
            <a:r>
              <a:rPr lang="en-US" altLang="zh-CN" sz="3400" b="1">
                <a:solidFill>
                  <a:srgbClr val="FF0066"/>
                </a:solidFill>
              </a:rPr>
              <a:t> </a:t>
            </a:r>
            <a:r>
              <a:rPr lang="en-US" altLang="zh-CN" sz="3400" b="1"/>
              <a:t>“</a:t>
            </a:r>
            <a:r>
              <a:rPr lang="en-US" altLang="zh-CN" sz="3400" b="1">
                <a:solidFill>
                  <a:srgbClr val="FF0066"/>
                </a:solidFill>
              </a:rPr>
              <a:t>won’t</a:t>
            </a:r>
            <a:r>
              <a:rPr lang="en-US" altLang="zh-CN" sz="3400" b="1"/>
              <a:t>”.</a:t>
            </a: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9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-242888"/>
            <a:ext cx="8243888" cy="1314451"/>
          </a:xfrm>
        </p:spPr>
        <p:txBody>
          <a:bodyPr/>
          <a:lstStyle/>
          <a:p>
            <a:r>
              <a:rPr lang="en-US" altLang="zh-CN" b="0">
                <a:solidFill>
                  <a:srgbClr val="FF0066"/>
                </a:solidFill>
              </a:rPr>
              <a:t>Example: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5943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zh-CN" b="1"/>
              <a:t>       Maybe I’ll become a teacher. If I become a teacher, I will work with children. I love children, so I’ll be happy. I’ll also be able to  work outside sometimes. But I won’t be famous.</a:t>
            </a:r>
          </a:p>
          <a:p>
            <a:pPr>
              <a:buFont typeface="Wingdings" pitchFamily="2" charset="2"/>
              <a:buNone/>
            </a:pPr>
            <a:r>
              <a:rPr lang="en-US" altLang="zh-CN" b="1"/>
              <a:t>       </a:t>
            </a:r>
            <a:r>
              <a:rPr lang="en-US" altLang="zh-CN" b="1">
                <a:solidFill>
                  <a:schemeClr val="tx2"/>
                </a:solidFill>
              </a:rPr>
              <a:t>Maybe I’ll be a lawyer. If I become a lawyer, I will be able to help people. But I won’t be able to work outside and I won’t be able to work with children. I think I will be a teacher.</a:t>
            </a: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10600" cy="1981200"/>
          </a:xfrm>
        </p:spPr>
        <p:txBody>
          <a:bodyPr/>
          <a:lstStyle/>
          <a:p>
            <a:r>
              <a:rPr lang="en-US" altLang="zh-CN" sz="3500" b="0">
                <a:solidFill>
                  <a:srgbClr val="FF0066"/>
                </a:solidFill>
                <a:latin typeface="Times New Roman" pitchFamily="18" charset="0"/>
                <a:ea typeface="华文隶书" pitchFamily="2" charset="-122"/>
              </a:rPr>
              <a:t>A competition</a:t>
            </a:r>
            <a:r>
              <a:rPr lang="en-US" altLang="zh-CN" sz="3500" b="0">
                <a:solidFill>
                  <a:srgbClr val="FF0066"/>
                </a:solidFill>
                <a:latin typeface="Times New Roman" pitchFamily="18" charset="0"/>
              </a:rPr>
              <a:t/>
            </a:r>
            <a:br>
              <a:rPr lang="en-US" altLang="zh-CN" sz="3500" b="0">
                <a:solidFill>
                  <a:srgbClr val="FF0066"/>
                </a:solidFill>
                <a:latin typeface="Times New Roman" pitchFamily="18" charset="0"/>
              </a:rPr>
            </a:br>
            <a:r>
              <a:rPr lang="en-US" altLang="zh-CN" sz="3500" b="0">
                <a:solidFill>
                  <a:srgbClr val="FF0066"/>
                </a:solidFill>
                <a:latin typeface="Times New Roman" pitchFamily="18" charset="0"/>
              </a:rPr>
              <a:t> </a:t>
            </a:r>
            <a:r>
              <a:rPr lang="en-US" altLang="zh-CN" sz="3500" b="0">
                <a:solidFill>
                  <a:srgbClr val="FF0066"/>
                </a:solidFill>
                <a:latin typeface="Times New Roman" pitchFamily="18" charset="0"/>
                <a:ea typeface="华文隶书" pitchFamily="2" charset="-122"/>
              </a:rPr>
              <a:t>The most important things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209800"/>
            <a:ext cx="9144000" cy="4648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zh-CN" sz="2600"/>
              <a:t>       </a:t>
            </a:r>
            <a:r>
              <a:rPr lang="en-US" altLang="zh-CN" sz="3400" b="1">
                <a:latin typeface="Times New Roman" pitchFamily="18" charset="0"/>
              </a:rPr>
              <a:t>what are the most important things to you and to your partners? Make a list.</a:t>
            </a:r>
          </a:p>
          <a:p>
            <a:pPr>
              <a:buFont typeface="Wingdings" pitchFamily="2" charset="2"/>
              <a:buNone/>
            </a:pPr>
            <a:r>
              <a:rPr lang="en-US" altLang="zh-CN" b="1">
                <a:solidFill>
                  <a:srgbClr val="003399"/>
                </a:solidFill>
              </a:rPr>
              <a:t>     </a:t>
            </a: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charRg st="90" end="9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075">
                                            <p:txEl>
                                              <p:charRg st="90" end="9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charRg st="90" end="9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075">
                                            <p:txEl>
                                              <p:charRg st="90" end="9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utoUpdateAnimBg="0"/>
      <p:bldP spid="3075" grpId="0" uiExpand="1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" y="-152400"/>
            <a:ext cx="8763000" cy="1371600"/>
          </a:xfrm>
        </p:spPr>
        <p:txBody>
          <a:bodyPr/>
          <a:lstStyle/>
          <a:p>
            <a:r>
              <a:rPr lang="en-US" altLang="zh-CN" b="0">
                <a:solidFill>
                  <a:srgbClr val="FF0066"/>
                </a:solidFill>
              </a:rPr>
              <a:t/>
            </a:r>
            <a:br>
              <a:rPr lang="en-US" altLang="zh-CN" b="0">
                <a:solidFill>
                  <a:srgbClr val="FF0066"/>
                </a:solidFill>
              </a:rPr>
            </a:br>
            <a:r>
              <a:rPr lang="en-US" altLang="zh-CN" b="0">
                <a:solidFill>
                  <a:srgbClr val="FF0066"/>
                </a:solidFill>
              </a:rPr>
              <a:t> Michael’ choice</a:t>
            </a:r>
          </a:p>
        </p:txBody>
      </p:sp>
      <p:pic>
        <p:nvPicPr>
          <p:cNvPr id="14341" name="Picture 5" descr="pe01795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905000"/>
            <a:ext cx="3429000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奖杯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304800" y="304800"/>
            <a:ext cx="8839200" cy="1004888"/>
          </a:xfrm>
          <a:prstGeom prst="rect">
            <a:avLst/>
          </a:prstGeom>
          <a:solidFill>
            <a:srgbClr val="FF00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kumimoji="1" lang="en-US" altLang="zh-CN" sz="240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kumimoji="1" lang="en-US" altLang="zh-CN" sz="2400">
              <a:latin typeface="Times New Roman" pitchFamily="18" charset="0"/>
            </a:endParaRPr>
          </a:p>
        </p:txBody>
      </p:sp>
      <p:sp>
        <p:nvSpPr>
          <p:cNvPr id="11268" name="WordArt 4"/>
          <p:cNvSpPr>
            <a:spLocks noChangeArrowheads="1" noChangeShapeType="1" noTextEdit="1"/>
          </p:cNvSpPr>
          <p:nvPr/>
        </p:nvSpPr>
        <p:spPr bwMode="auto">
          <a:xfrm>
            <a:off x="2286000" y="304800"/>
            <a:ext cx="4800600" cy="10668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altLang="zh-CN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宋体"/>
                <a:ea typeface="宋体"/>
              </a:rPr>
              <a:t>the LIONS</a:t>
            </a:r>
            <a:endParaRPr lang="zh-CN" altLang="en-US" sz="3600" kern="10" spc="-36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宋体"/>
              <a:ea typeface="宋体"/>
            </a:endParaRP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1295400" y="4495800"/>
            <a:ext cx="7315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kumimoji="1" lang="zh-CN" altLang="zh-CN" sz="2400"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Oval 4"/>
          <p:cNvSpPr>
            <a:spLocks noChangeArrowheads="1"/>
          </p:cNvSpPr>
          <p:nvPr/>
        </p:nvSpPr>
        <p:spPr bwMode="auto">
          <a:xfrm>
            <a:off x="1219200" y="0"/>
            <a:ext cx="762000" cy="609600"/>
          </a:xfrm>
          <a:prstGeom prst="ellipse">
            <a:avLst/>
          </a:prstGeom>
          <a:solidFill>
            <a:srgbClr val="FF00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49275"/>
            <a:ext cx="8748712" cy="576263"/>
          </a:xfrm>
        </p:spPr>
        <p:txBody>
          <a:bodyPr/>
          <a:lstStyle/>
          <a:p>
            <a:r>
              <a:rPr lang="en-US" altLang="zh-CN" sz="3000" b="0">
                <a:solidFill>
                  <a:srgbClr val="800080"/>
                </a:solidFill>
              </a:rPr>
              <a:t>2b</a:t>
            </a:r>
            <a:r>
              <a:rPr lang="en-US" altLang="zh-CN" sz="3000" b="0"/>
              <a:t> Listen and complete the sentences.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90600"/>
            <a:ext cx="8991600" cy="6091238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b="1">
                <a:solidFill>
                  <a:srgbClr val="800080"/>
                </a:solidFill>
              </a:rPr>
              <a:t>1.</a:t>
            </a:r>
            <a:r>
              <a:rPr lang="en-US" altLang="zh-CN" b="1"/>
              <a:t> If you join the Lions,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b="1"/>
              <a:t>    </a:t>
            </a:r>
            <a:r>
              <a:rPr lang="en-US" altLang="zh-CN" b="1">
                <a:solidFill>
                  <a:srgbClr val="FF0066"/>
                </a:solidFill>
              </a:rPr>
              <a:t>You’ll become a great soccer player.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b="1">
                <a:solidFill>
                  <a:srgbClr val="800080"/>
                </a:solidFill>
              </a:rPr>
              <a:t>2. </a:t>
            </a:r>
            <a:r>
              <a:rPr lang="en-US" altLang="zh-CN" b="1"/>
              <a:t>If you become a Lion,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b="1"/>
              <a:t>    </a:t>
            </a:r>
            <a:r>
              <a:rPr lang="en-US" altLang="zh-CN" b="1">
                <a:solidFill>
                  <a:srgbClr val="FF0066"/>
                </a:solidFill>
              </a:rPr>
              <a:t>You’ll travel around the world.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b="1">
                <a:solidFill>
                  <a:srgbClr val="800080"/>
                </a:solidFill>
              </a:rPr>
              <a:t>3.</a:t>
            </a:r>
            <a:r>
              <a:rPr lang="en-US" altLang="zh-CN" b="1"/>
              <a:t> And if you work really hard,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b="1"/>
              <a:t>    </a:t>
            </a:r>
            <a:r>
              <a:rPr lang="en-US" altLang="zh-CN" b="1">
                <a:solidFill>
                  <a:srgbClr val="FF0066"/>
                </a:solidFill>
              </a:rPr>
              <a:t>You’ll be famous.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b="1">
                <a:solidFill>
                  <a:srgbClr val="800080"/>
                </a:solidFill>
              </a:rPr>
              <a:t>4.</a:t>
            </a:r>
            <a:r>
              <a:rPr lang="en-US" altLang="zh-CN" b="1"/>
              <a:t> If you become a professional soccer player,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b="1"/>
              <a:t>    </a:t>
            </a:r>
            <a:r>
              <a:rPr lang="en-US" altLang="zh-CN" b="1">
                <a:solidFill>
                  <a:srgbClr val="FF0066"/>
                </a:solidFill>
              </a:rPr>
              <a:t>You’ll never go to college.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b="1">
                <a:solidFill>
                  <a:srgbClr val="800080"/>
                </a:solidFill>
              </a:rPr>
              <a:t>5.</a:t>
            </a:r>
            <a:r>
              <a:rPr lang="en-US" altLang="zh-CN" b="1"/>
              <a:t> But if I don’t do this now,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b="1"/>
              <a:t>    </a:t>
            </a:r>
            <a:r>
              <a:rPr lang="en-US" altLang="zh-CN" b="1">
                <a:solidFill>
                  <a:srgbClr val="FF0066"/>
                </a:solidFill>
              </a:rPr>
              <a:t>I’ll never do it.</a:t>
            </a:r>
            <a:endParaRPr lang="en-US" altLang="zh-CN" sz="210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686800" cy="1600200"/>
          </a:xfrm>
        </p:spPr>
        <p:txBody>
          <a:bodyPr/>
          <a:lstStyle/>
          <a:p>
            <a:r>
              <a:rPr lang="en-US" altLang="zh-CN" sz="2600" b="0">
                <a:solidFill>
                  <a:srgbClr val="FF0000"/>
                </a:solidFill>
              </a:rPr>
              <a:t>Role play </a:t>
            </a:r>
            <a:r>
              <a:rPr lang="en-US" altLang="zh-CN" sz="2600" b="0"/>
              <a:t> </a:t>
            </a:r>
            <a:r>
              <a:rPr lang="en-US" altLang="zh-CN" sz="2600" b="0">
                <a:solidFill>
                  <a:srgbClr val="003399"/>
                </a:solidFill>
              </a:rPr>
              <a:t>You are Michael’s friend , your partner is Michael. What should Michael do? </a:t>
            </a:r>
            <a:r>
              <a:rPr lang="en-US" altLang="zh-CN" sz="2600" b="0">
                <a:solidFill>
                  <a:srgbClr val="FF0066"/>
                </a:solidFill>
              </a:rPr>
              <a:t>Give him some advice.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057400"/>
            <a:ext cx="8839200" cy="4495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zh-CN" sz="3400" b="1">
                <a:solidFill>
                  <a:srgbClr val="FF0066"/>
                </a:solidFill>
              </a:rPr>
              <a:t>A:</a:t>
            </a:r>
            <a:r>
              <a:rPr lang="en-US" altLang="zh-CN" sz="3400" b="1"/>
              <a:t> </a:t>
            </a:r>
            <a:r>
              <a:rPr lang="en-US" altLang="zh-CN" sz="3400" b="1">
                <a:solidFill>
                  <a:schemeClr val="tx2"/>
                </a:solidFill>
              </a:rPr>
              <a:t>I think you should go to    college.</a:t>
            </a:r>
          </a:p>
          <a:p>
            <a:pPr>
              <a:buFont typeface="Wingdings" pitchFamily="2" charset="2"/>
              <a:buNone/>
            </a:pPr>
            <a:r>
              <a:rPr lang="en-US" altLang="zh-CN" sz="3400" b="1">
                <a:solidFill>
                  <a:srgbClr val="FF0066"/>
                </a:solidFill>
              </a:rPr>
              <a:t>B:</a:t>
            </a:r>
            <a:r>
              <a:rPr lang="en-US" altLang="zh-CN" sz="3400" b="1"/>
              <a:t> </a:t>
            </a:r>
            <a:r>
              <a:rPr lang="en-US" altLang="zh-CN" sz="3400" b="1">
                <a:solidFill>
                  <a:schemeClr val="tx2"/>
                </a:solidFill>
              </a:rPr>
              <a:t>why ?</a:t>
            </a:r>
          </a:p>
          <a:p>
            <a:pPr>
              <a:buFont typeface="Wingdings" pitchFamily="2" charset="2"/>
              <a:buNone/>
            </a:pPr>
            <a:r>
              <a:rPr lang="en-US" altLang="zh-CN" sz="3400" b="1">
                <a:solidFill>
                  <a:schemeClr val="tx2"/>
                </a:solidFill>
              </a:rPr>
              <a:t>A: Because if you go to college , you’ll find a good job.</a:t>
            </a: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9" name="Oval 27"/>
          <p:cNvSpPr>
            <a:spLocks noChangeArrowheads="1"/>
          </p:cNvSpPr>
          <p:nvPr/>
        </p:nvSpPr>
        <p:spPr bwMode="auto">
          <a:xfrm>
            <a:off x="228600" y="304800"/>
            <a:ext cx="914400" cy="609600"/>
          </a:xfrm>
          <a:prstGeom prst="ellipse">
            <a:avLst/>
          </a:prstGeom>
          <a:solidFill>
            <a:srgbClr val="FF00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915400" cy="1143000"/>
          </a:xfrm>
        </p:spPr>
        <p:txBody>
          <a:bodyPr/>
          <a:lstStyle/>
          <a:p>
            <a:r>
              <a:rPr lang="en-US" altLang="zh-CN" sz="3000" b="0"/>
              <a:t>3a  Read the article and complete the chart.</a:t>
            </a:r>
          </a:p>
        </p:txBody>
      </p:sp>
      <p:graphicFrame>
        <p:nvGraphicFramePr>
          <p:cNvPr id="8224" name="Group 32"/>
          <p:cNvGraphicFramePr>
            <a:graphicFrameLocks noGrp="1"/>
          </p:cNvGraphicFramePr>
          <p:nvPr>
            <p:ph type="tbl" idx="1"/>
          </p:nvPr>
        </p:nvGraphicFramePr>
        <p:xfrm>
          <a:off x="76200" y="1676400"/>
          <a:ext cx="9067800" cy="5100638"/>
        </p:xfrm>
        <a:graphic>
          <a:graphicData uri="http://schemas.openxmlformats.org/drawingml/2006/table">
            <a:tbl>
              <a:tblPr/>
              <a:tblGrid>
                <a:gridCol w="4648200"/>
                <a:gridCol w="4419600"/>
              </a:tblGrid>
              <a:tr h="2400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Reasons </a:t>
                      </a:r>
                      <a:r>
                        <a:rPr kumimoji="0" lang="en-US" altLang="zh-CN" sz="35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for</a:t>
                      </a:r>
                      <a:r>
                        <a:rPr kumimoji="0" lang="en-US" altLang="zh-CN" sz="3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 becoming a professional athlete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zh-CN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Reasons </a:t>
                      </a:r>
                      <a:r>
                        <a:rPr kumimoji="0" lang="en-US" altLang="zh-CN" sz="35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against</a:t>
                      </a:r>
                      <a:r>
                        <a:rPr kumimoji="0" lang="en-US" altLang="zh-CN" sz="3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 becoming a professional  athlete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zh-CN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0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You can make a lot of money</a:t>
                      </a:r>
                      <a:r>
                        <a:rPr kumimoji="0" lang="en-US" altLang="zh-CN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People will follow you everywhere.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221" name="Text Box 29"/>
          <p:cNvSpPr txBox="1">
            <a:spLocks noChangeArrowheads="1"/>
          </p:cNvSpPr>
          <p:nvPr/>
        </p:nvSpPr>
        <p:spPr bwMode="auto">
          <a:xfrm>
            <a:off x="3352800" y="1676400"/>
            <a:ext cx="1447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chemeClr val="tx2"/>
                </a:solidFill>
                <a:latin typeface="Verdana" pitchFamily="34" charset="0"/>
              </a:rPr>
              <a:t>(</a:t>
            </a:r>
            <a:r>
              <a:rPr lang="zh-CN" altLang="en-US" sz="3200" b="1">
                <a:solidFill>
                  <a:schemeClr val="tx2"/>
                </a:solidFill>
                <a:latin typeface="Verdana" pitchFamily="34" charset="0"/>
              </a:rPr>
              <a:t>支持</a:t>
            </a:r>
            <a:r>
              <a:rPr lang="en-US" altLang="zh-CN" sz="3200" b="1">
                <a:solidFill>
                  <a:schemeClr val="tx2"/>
                </a:solidFill>
                <a:latin typeface="Verdana" pitchFamily="34" charset="0"/>
              </a:rPr>
              <a:t>)</a:t>
            </a:r>
          </a:p>
        </p:txBody>
      </p:sp>
      <p:sp>
        <p:nvSpPr>
          <p:cNvPr id="8222" name="Text Box 30"/>
          <p:cNvSpPr txBox="1">
            <a:spLocks noChangeArrowheads="1"/>
          </p:cNvSpPr>
          <p:nvPr/>
        </p:nvSpPr>
        <p:spPr bwMode="auto">
          <a:xfrm>
            <a:off x="7820025" y="2163763"/>
            <a:ext cx="10953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chemeClr val="tx2"/>
                </a:solidFill>
                <a:latin typeface="Verdana" pitchFamily="34" charset="0"/>
              </a:rPr>
              <a:t>反对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2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2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21" grpId="0" autoUpdateAnimBg="0"/>
      <p:bldP spid="8222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458200" cy="5181600"/>
          </a:xfrm>
        </p:spPr>
        <p:txBody>
          <a:bodyPr/>
          <a:lstStyle/>
          <a:p>
            <a:endParaRPr lang="zh-CN" altLang="zh-CN"/>
          </a:p>
        </p:txBody>
      </p:sp>
      <p:graphicFrame>
        <p:nvGraphicFramePr>
          <p:cNvPr id="6199" name="Group 55"/>
          <p:cNvGraphicFramePr>
            <a:graphicFrameLocks noGrp="1"/>
          </p:cNvGraphicFramePr>
          <p:nvPr/>
        </p:nvGraphicFramePr>
        <p:xfrm>
          <a:off x="228600" y="381000"/>
          <a:ext cx="8686800" cy="6172200"/>
        </p:xfrm>
        <a:graphic>
          <a:graphicData uri="http://schemas.openxmlformats.org/drawingml/2006/table">
            <a:tbl>
              <a:tblPr/>
              <a:tblGrid>
                <a:gridCol w="8686800"/>
              </a:tblGrid>
              <a:tr h="150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Reasons for becoming a professional athlete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62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You can make a lot of money</a:t>
                      </a:r>
                      <a:r>
                        <a:rPr kumimoji="0" lang="en-US" altLang="zh-CN" sz="3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168" name="Text Box 24"/>
          <p:cNvSpPr txBox="1">
            <a:spLocks noChangeArrowheads="1"/>
          </p:cNvSpPr>
          <p:nvPr/>
        </p:nvSpPr>
        <p:spPr bwMode="auto">
          <a:xfrm>
            <a:off x="228600" y="2819400"/>
            <a:ext cx="8229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600" b="1">
                <a:solidFill>
                  <a:srgbClr val="FF0066"/>
                </a:solidFill>
                <a:latin typeface="Times New Roman" pitchFamily="18" charset="0"/>
              </a:rPr>
              <a:t>You’ll be able to do something you love.</a:t>
            </a:r>
          </a:p>
        </p:txBody>
      </p:sp>
      <p:sp>
        <p:nvSpPr>
          <p:cNvPr id="6169" name="Text Box 25"/>
          <p:cNvSpPr txBox="1">
            <a:spLocks noChangeArrowheads="1"/>
          </p:cNvSpPr>
          <p:nvPr/>
        </p:nvSpPr>
        <p:spPr bwMode="auto">
          <a:xfrm>
            <a:off x="304800" y="3581400"/>
            <a:ext cx="83820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600" b="1">
                <a:solidFill>
                  <a:srgbClr val="FF0066"/>
                </a:solidFill>
                <a:latin typeface="Times New Roman" pitchFamily="18" charset="0"/>
              </a:rPr>
              <a:t>You can become famous. People all over the world will know you.</a:t>
            </a:r>
          </a:p>
        </p:txBody>
      </p:sp>
      <p:sp>
        <p:nvSpPr>
          <p:cNvPr id="6170" name="Text Box 26"/>
          <p:cNvSpPr txBox="1">
            <a:spLocks noChangeArrowheads="1"/>
          </p:cNvSpPr>
          <p:nvPr/>
        </p:nvSpPr>
        <p:spPr bwMode="auto">
          <a:xfrm>
            <a:off x="381000" y="5257800"/>
            <a:ext cx="4038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kumimoji="1" lang="zh-CN" altLang="zh-CN" sz="2400">
              <a:latin typeface="Times New Roman" pitchFamily="18" charset="0"/>
            </a:endParaRPr>
          </a:p>
        </p:txBody>
      </p:sp>
      <p:sp>
        <p:nvSpPr>
          <p:cNvPr id="6171" name="Text Box 27"/>
          <p:cNvSpPr txBox="1">
            <a:spLocks noChangeArrowheads="1"/>
          </p:cNvSpPr>
          <p:nvPr/>
        </p:nvSpPr>
        <p:spPr bwMode="auto">
          <a:xfrm>
            <a:off x="381000" y="5715000"/>
            <a:ext cx="4038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kumimoji="1" lang="zh-CN" altLang="zh-CN" sz="2400">
              <a:latin typeface="Times New Roman" pitchFamily="18" charset="0"/>
            </a:endParaRPr>
          </a:p>
        </p:txBody>
      </p:sp>
      <p:sp>
        <p:nvSpPr>
          <p:cNvPr id="6176" name="Text Box 32"/>
          <p:cNvSpPr txBox="1">
            <a:spLocks noChangeArrowheads="1"/>
          </p:cNvSpPr>
          <p:nvPr/>
        </p:nvSpPr>
        <p:spPr bwMode="auto">
          <a:xfrm>
            <a:off x="228600" y="4876800"/>
            <a:ext cx="86106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600" b="1">
                <a:solidFill>
                  <a:srgbClr val="FF0066"/>
                </a:solidFill>
                <a:latin typeface="Times New Roman" pitchFamily="18" charset="0"/>
              </a:rPr>
              <a:t>You can give money to schools and charities and do lots of work to help people.</a:t>
            </a:r>
          </a:p>
        </p:txBody>
      </p:sp>
      <p:sp>
        <p:nvSpPr>
          <p:cNvPr id="6200" name="Text Box 56"/>
          <p:cNvSpPr txBox="1">
            <a:spLocks noChangeArrowheads="1"/>
          </p:cNvSpPr>
          <p:nvPr/>
        </p:nvSpPr>
        <p:spPr bwMode="auto">
          <a:xfrm>
            <a:off x="152400" y="5949950"/>
            <a:ext cx="2667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latin typeface="Verdana" pitchFamily="34" charset="0"/>
                <a:sym typeface="Kingsoft Phonetic Plain" pitchFamily="2" charset="2"/>
              </a:rPr>
              <a:t> n.</a:t>
            </a:r>
            <a:r>
              <a:rPr lang="zh-CN" altLang="en-US" sz="3200" b="1">
                <a:latin typeface="Verdana" pitchFamily="34" charset="0"/>
                <a:sym typeface="Kingsoft Phonetic Plain" pitchFamily="2" charset="2"/>
              </a:rPr>
              <a:t>慈善团体 </a:t>
            </a: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8" grpId="0"/>
      <p:bldP spid="6169" grpId="0"/>
      <p:bldP spid="617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00" name="Group 32"/>
          <p:cNvGraphicFramePr>
            <a:graphicFrameLocks noGrp="1"/>
          </p:cNvGraphicFramePr>
          <p:nvPr>
            <p:ph type="tbl" idx="1"/>
          </p:nvPr>
        </p:nvGraphicFramePr>
        <p:xfrm>
          <a:off x="0" y="381000"/>
          <a:ext cx="9144000" cy="6172200"/>
        </p:xfrm>
        <a:graphic>
          <a:graphicData uri="http://schemas.openxmlformats.org/drawingml/2006/table">
            <a:tbl>
              <a:tblPr/>
              <a:tblGrid>
                <a:gridCol w="9144000"/>
              </a:tblGrid>
              <a:tr h="1828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Reason against becoming a professional  athlete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3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People will follow you everywhere.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189" name="Text Box 21"/>
          <p:cNvSpPr txBox="1">
            <a:spLocks noChangeArrowheads="1"/>
          </p:cNvSpPr>
          <p:nvPr/>
        </p:nvSpPr>
        <p:spPr bwMode="auto">
          <a:xfrm>
            <a:off x="0" y="381000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600" b="1">
                <a:solidFill>
                  <a:srgbClr val="FF0066"/>
                </a:solidFill>
                <a:latin typeface="Times New Roman" pitchFamily="18" charset="0"/>
              </a:rPr>
              <a:t>Your job will sometimes be very dangerous. </a:t>
            </a:r>
          </a:p>
        </p:txBody>
      </p:sp>
      <p:sp>
        <p:nvSpPr>
          <p:cNvPr id="7190" name="Text Box 22"/>
          <p:cNvSpPr txBox="1">
            <a:spLocks noChangeArrowheads="1"/>
          </p:cNvSpPr>
          <p:nvPr/>
        </p:nvSpPr>
        <p:spPr bwMode="auto">
          <a:xfrm>
            <a:off x="0" y="3048000"/>
            <a:ext cx="86756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600" b="1">
                <a:solidFill>
                  <a:srgbClr val="FF0066"/>
                </a:solidFill>
                <a:latin typeface="Times New Roman" pitchFamily="18" charset="0"/>
              </a:rPr>
              <a:t>People will watch you all the time.</a:t>
            </a:r>
          </a:p>
        </p:txBody>
      </p:sp>
      <p:sp>
        <p:nvSpPr>
          <p:cNvPr id="7191" name="Text Box 23"/>
          <p:cNvSpPr txBox="1">
            <a:spLocks noChangeArrowheads="1"/>
          </p:cNvSpPr>
          <p:nvPr/>
        </p:nvSpPr>
        <p:spPr bwMode="auto">
          <a:xfrm>
            <a:off x="228600" y="4800600"/>
            <a:ext cx="670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kumimoji="1" lang="zh-CN" altLang="zh-CN" sz="2400">
              <a:latin typeface="Times New Roman" pitchFamily="18" charset="0"/>
            </a:endParaRPr>
          </a:p>
        </p:txBody>
      </p:sp>
      <p:sp>
        <p:nvSpPr>
          <p:cNvPr id="7193" name="Text Box 25"/>
          <p:cNvSpPr txBox="1">
            <a:spLocks noChangeArrowheads="1"/>
          </p:cNvSpPr>
          <p:nvPr/>
        </p:nvSpPr>
        <p:spPr bwMode="auto">
          <a:xfrm>
            <a:off x="0" y="480060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600" b="1">
                <a:solidFill>
                  <a:srgbClr val="FF0066"/>
                </a:solidFill>
                <a:latin typeface="Times New Roman" pitchFamily="18" charset="0"/>
              </a:rPr>
              <a:t>You won’t know who your real friends are.</a:t>
            </a: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9" grpId="0"/>
      <p:bldP spid="7190" grpId="0"/>
      <p:bldP spid="7193" grpId="0"/>
    </p:bldLst>
  </p:timing>
</p:sld>
</file>

<file path=ppt/theme/theme1.xml><?xml version="1.0" encoding="utf-8"?>
<a:theme xmlns:a="http://schemas.openxmlformats.org/drawingml/2006/main" name="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1132</TotalTime>
  <Words>685</Words>
  <Application>Microsoft Office PowerPoint</Application>
  <PresentationFormat>全屏显示(4:3)</PresentationFormat>
  <Paragraphs>74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3" baseType="lpstr">
      <vt:lpstr>Times New Roman</vt:lpstr>
      <vt:lpstr>宋体</vt:lpstr>
      <vt:lpstr>Arial</vt:lpstr>
      <vt:lpstr>Wingdings</vt:lpstr>
      <vt:lpstr>华文隶书</vt:lpstr>
      <vt:lpstr>Verdana</vt:lpstr>
      <vt:lpstr>Kingsoft Phonetic Plain</vt:lpstr>
      <vt:lpstr>Network</vt:lpstr>
      <vt:lpstr>Unit 5</vt:lpstr>
      <vt:lpstr>A competition  The most important things</vt:lpstr>
      <vt:lpstr>  Michael’ choice</vt:lpstr>
      <vt:lpstr>PowerPoint 演示文稿</vt:lpstr>
      <vt:lpstr>2b Listen and complete the sentences.</vt:lpstr>
      <vt:lpstr>Role play  You are Michael’s friend , your partner is Michael. What should Michael do? Give him some advice.</vt:lpstr>
      <vt:lpstr>3a  Read the article and complete the chart.</vt:lpstr>
      <vt:lpstr>PowerPoint 演示文稿</vt:lpstr>
      <vt:lpstr>PowerPoint 演示文稿</vt:lpstr>
      <vt:lpstr>True or False</vt:lpstr>
      <vt:lpstr>3b  Do you think Michael decided     to become a soccer player?      Complete the letter from Michael to  the soccer team agent Mr Brown. Decide if he joined the Lions or not.</vt:lpstr>
      <vt:lpstr>PowerPoint 演示文稿</vt:lpstr>
      <vt:lpstr>Summing-up</vt:lpstr>
      <vt:lpstr>Homework </vt:lpstr>
      <vt:lpstr>Example:</vt:lpstr>
    </vt:vector>
  </TitlesOfParts>
  <Company>www.dearedu.com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www.dearedu.com</dc:title>
  <dc:subject>www.dearedu.com</dc:subject>
  <dc:creator>www.dearedu.com</dc:creator>
  <cp:keywords>www.dearedu.com</cp:keywords>
  <dc:description>www.dearedu.com</dc:description>
  <cp:lastModifiedBy>user</cp:lastModifiedBy>
  <cp:revision>2</cp:revision>
  <dcterms:created xsi:type="dcterms:W3CDTF">1999-12-31T19:27:58Z</dcterms:created>
  <dcterms:modified xsi:type="dcterms:W3CDTF">2015-08-12T06:51:47Z</dcterms:modified>
  <cp:category>www.dearedu.com</cp:category>
</cp:coreProperties>
</file>